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B83"/>
    <a:srgbClr val="B32371"/>
    <a:srgbClr val="A1A6A7"/>
    <a:srgbClr val="DCA649"/>
    <a:srgbClr val="BFC738"/>
    <a:srgbClr val="A42235"/>
    <a:srgbClr val="7B9931"/>
    <a:srgbClr val="1F99D1"/>
    <a:srgbClr val="E2541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9867" autoAdjust="0"/>
  </p:normalViewPr>
  <p:slideViewPr>
    <p:cSldViewPr>
      <p:cViewPr varScale="1">
        <p:scale>
          <a:sx n="74" d="100"/>
          <a:sy n="74" d="100"/>
        </p:scale>
        <p:origin x="125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50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A34C-F8AF-418B-BE8B-5D9DA5C70B8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73FFE-E309-4188-AD20-8E565ED4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91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E413B-A258-4CFC-9543-6DEDFCB2B27F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CE45B-35BA-40C1-83C8-9112706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7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372" indent="-228943" defTabSz="457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258" indent="-228943" defTabSz="457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144" indent="-228943" defTabSz="457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029" indent="-228943" defTabSz="457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5BF355-B704-4A3B-804F-28A2EA33901A}" type="slidenum">
              <a:rPr lang="en-US" altLang="en-US" smtClean="0">
                <a:latin typeface="Arial" pitchFamily="34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2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8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2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3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98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37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17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22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5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1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56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70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68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0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0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7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0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9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7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DD19-AA01-4AA6-86D9-133FB7CCE94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3"/>
          <p:cNvSpPr/>
          <p:nvPr userDrawn="1"/>
        </p:nvSpPr>
        <p:spPr>
          <a:xfrm>
            <a:off x="0" y="0"/>
            <a:ext cx="1295400" cy="6858000"/>
          </a:xfrm>
          <a:custGeom>
            <a:avLst/>
            <a:gdLst>
              <a:gd name="connsiteX0" fmla="*/ 0 w 1219200"/>
              <a:gd name="connsiteY0" fmla="*/ 0 h 6858000"/>
              <a:gd name="connsiteX1" fmla="*/ 1219200 w 1219200"/>
              <a:gd name="connsiteY1" fmla="*/ 0 h 6858000"/>
              <a:gd name="connsiteX2" fmla="*/ 1219200 w 1219200"/>
              <a:gd name="connsiteY2" fmla="*/ 6858000 h 6858000"/>
              <a:gd name="connsiteX3" fmla="*/ 0 w 1219200"/>
              <a:gd name="connsiteY3" fmla="*/ 6858000 h 6858000"/>
              <a:gd name="connsiteX4" fmla="*/ 0 w 1219200"/>
              <a:gd name="connsiteY4" fmla="*/ 0 h 6858000"/>
              <a:gd name="connsiteX0" fmla="*/ 0 w 1219200"/>
              <a:gd name="connsiteY0" fmla="*/ 0 h 6858000"/>
              <a:gd name="connsiteX1" fmla="*/ 1219200 w 1219200"/>
              <a:gd name="connsiteY1" fmla="*/ 0 h 6858000"/>
              <a:gd name="connsiteX2" fmla="*/ 1219200 w 1219200"/>
              <a:gd name="connsiteY2" fmla="*/ 6858000 h 6858000"/>
              <a:gd name="connsiteX3" fmla="*/ 0 w 1219200"/>
              <a:gd name="connsiteY3" fmla="*/ 6858000 h 6858000"/>
              <a:gd name="connsiteX4" fmla="*/ 0 w 1219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6858000">
                <a:moveTo>
                  <a:pt x="0" y="0"/>
                </a:moveTo>
                <a:lnTo>
                  <a:pt x="1219200" y="0"/>
                </a:lnTo>
                <a:cubicBezTo>
                  <a:pt x="-561975" y="2724150"/>
                  <a:pt x="1219200" y="4572000"/>
                  <a:pt x="12192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76200"/>
            <a:ext cx="742950" cy="66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6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3B35F-3B24-4E3F-B701-9498A04B5F6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4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en.org/" TargetMode="External"/><Relationship Id="rId7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is.alberta.ca/index.html" TargetMode="External"/><Relationship Id="rId5" Type="http://schemas.openxmlformats.org/officeDocument/2006/relationships/hyperlink" Target="http://tradesecrets.alberta.ca/" TargetMode="External"/><Relationship Id="rId4" Type="http://schemas.openxmlformats.org/officeDocument/2006/relationships/hyperlink" Target="http://www.tradesalberta.c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</a:p>
        </p:txBody>
      </p:sp>
      <p:pic>
        <p:nvPicPr>
          <p:cNvPr id="5" name="Picture 4" descr="Holly Martin1 Hairdress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040616"/>
            <a:ext cx="3168125" cy="47521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957388" y="5830887"/>
            <a:ext cx="2659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Holly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Trade – </a:t>
            </a:r>
            <a:r>
              <a:rPr lang="en-US" altLang="en-US" sz="1800" b="1" dirty="0">
                <a:latin typeface="Myriad Pro" pitchFamily="34" charset="0"/>
              </a:rPr>
              <a:t>Hairstylist</a:t>
            </a:r>
          </a:p>
        </p:txBody>
      </p:sp>
      <p:pic>
        <p:nvPicPr>
          <p:cNvPr id="8" name="Picture 7" descr="TaylorW-0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742" y="1084304"/>
            <a:ext cx="3152258" cy="46306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5100638" y="5776912"/>
            <a:ext cx="371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Taylor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Trade – </a:t>
            </a:r>
            <a:r>
              <a:rPr lang="en-US" altLang="en-US" sz="1800" b="1" dirty="0">
                <a:latin typeface="Myriad Pro" pitchFamily="34" charset="0"/>
              </a:rPr>
              <a:t>Motorcycle Mechanic</a:t>
            </a:r>
          </a:p>
        </p:txBody>
      </p:sp>
    </p:spTree>
    <p:extLst>
      <p:ext uri="{BB962C8B-B14F-4D97-AF65-F5344CB8AC3E}">
        <p14:creationId xmlns:p14="http://schemas.microsoft.com/office/powerpoint/2010/main" val="2785178298"/>
      </p:ext>
    </p:extLst>
  </p:cSld>
  <p:clrMapOvr>
    <a:masterClrMapping/>
  </p:clrMapOvr>
  <p:transition advTm="6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Z:\Stakeholder Relations\Communications\Photos\2012\Northern Stars (Venture) Magazine - Pictures\Venture Magazine Pictures\GH8_17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729849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1524000" y="5243885"/>
            <a:ext cx="7467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4400" dirty="0">
                <a:solidFill>
                  <a:srgbClr val="002060"/>
                </a:solidFill>
                <a:latin typeface="Myriad Pro" pitchFamily="34" charset="0"/>
              </a:rPr>
              <a:t>Success at an early age…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4400" dirty="0">
                <a:solidFill>
                  <a:srgbClr val="002060"/>
                </a:solidFill>
                <a:latin typeface="Myriad Pro" pitchFamily="34" charset="0"/>
              </a:rPr>
              <a:t>for both boys and girls!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4558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TP_RHK5069 com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44" y="1428737"/>
            <a:ext cx="2756104" cy="41434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PTP_RHK5093 comp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28802"/>
            <a:ext cx="4505884" cy="299721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723470" y="5572125"/>
            <a:ext cx="3357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Michael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- </a:t>
            </a:r>
            <a:r>
              <a:rPr lang="en-US" altLang="en-US" sz="1800" b="1">
                <a:latin typeface="Myriad Pro" pitchFamily="34" charset="0"/>
              </a:rPr>
              <a:t>Carpenter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5081033" y="4926013"/>
            <a:ext cx="3857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Graham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- </a:t>
            </a:r>
            <a:r>
              <a:rPr lang="en-US" altLang="en-US" sz="1800" b="1">
                <a:latin typeface="Myriad Pro" pitchFamily="34" charset="0"/>
              </a:rPr>
              <a:t>Electrician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6220" y="274638"/>
            <a:ext cx="8229600" cy="114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2116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ylerS-0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117840"/>
            <a:ext cx="2667000" cy="400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600200" y="4638863"/>
            <a:ext cx="314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Trade – </a:t>
            </a:r>
            <a:r>
              <a:rPr lang="en-US" altLang="en-US" sz="1800" b="1" dirty="0">
                <a:latin typeface="Myriad Pro" pitchFamily="34" charset="0"/>
              </a:rPr>
              <a:t>Sprinkler System Installer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854700" y="5132388"/>
            <a:ext cx="3194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Tyler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Auto Service Tech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36" y="1600200"/>
            <a:ext cx="5134902" cy="2888382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3810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8198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355850" y="5918200"/>
            <a:ext cx="4897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Lather- Interior Systems Mechanic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896" y="932290"/>
            <a:ext cx="5701808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0438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813050" y="5661025"/>
            <a:ext cx="489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Sheet Metal Worker</a:t>
            </a:r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138" y="1412875"/>
            <a:ext cx="7307262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60605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2284413" y="5661025"/>
            <a:ext cx="489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Outdoor Power Equipment Tech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888603"/>
            <a:ext cx="6170613" cy="46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0237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2476500" y="5661025"/>
            <a:ext cx="489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Agricultural Equipment Tech</a:t>
            </a: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403350"/>
            <a:ext cx="6402387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8557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2284413" y="5661025"/>
            <a:ext cx="489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Ironworker</a:t>
            </a:r>
          </a:p>
        </p:txBody>
      </p:sp>
      <p:pic>
        <p:nvPicPr>
          <p:cNvPr id="2048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666" y="990600"/>
            <a:ext cx="6684734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3360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580061" y="5735638"/>
            <a:ext cx="4897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Motorcycle Mechanic</a:t>
            </a:r>
          </a:p>
        </p:txBody>
      </p:sp>
      <p:pic>
        <p:nvPicPr>
          <p:cNvPr id="5" name="Content Placeholder 4" descr="TJWolf-0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5714" y="990600"/>
            <a:ext cx="7116286" cy="4734023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6" name="Rectangle 5"/>
          <p:cNvSpPr/>
          <p:nvPr/>
        </p:nvSpPr>
        <p:spPr>
          <a:xfrm>
            <a:off x="2286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24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08edmRAP-07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6615389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676400" y="5718175"/>
            <a:ext cx="701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Myriad Pro" pitchFamily="34" charset="0"/>
              </a:rPr>
              <a:t>$</a:t>
            </a:r>
            <a:r>
              <a:rPr lang="en-US" altLang="en-US" sz="3600" b="1" dirty="0">
                <a:latin typeface="Myriad Pro" pitchFamily="34" charset="0"/>
              </a:rPr>
              <a:t>1,000</a:t>
            </a:r>
            <a:r>
              <a:rPr lang="en-US" altLang="en-US" sz="4000" b="1" dirty="0">
                <a:latin typeface="Myriad Pro" pitchFamily="34" charset="0"/>
              </a:rPr>
              <a:t> Scholarships available !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75252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0025" y="5519738"/>
            <a:ext cx="4464050" cy="56991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sz="3200" b="1" dirty="0">
                <a:solidFill>
                  <a:srgbClr val="002060"/>
                </a:solidFill>
                <a:latin typeface="Myriad Pro"/>
              </a:rPr>
              <a:t>Earn while you learn</a:t>
            </a:r>
          </a:p>
        </p:txBody>
      </p:sp>
      <p:pic>
        <p:nvPicPr>
          <p:cNvPr id="5124" name="Picture 2" descr="Z:\Stakeholder Relations\Communications\Photos\2012\Northern Stars (Venture) Magazine - Pictures\Venture Magazine Pictures\IMG_08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350" y="1125538"/>
            <a:ext cx="6570663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1657350" y="5151438"/>
            <a:ext cx="3284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Myriad Pro" pitchFamily="34" charset="0"/>
              </a:rPr>
              <a:t>Trade: </a:t>
            </a:r>
            <a:r>
              <a:rPr lang="en-CA" altLang="en-US" sz="1800" b="1">
                <a:latin typeface="Myriad Pro" pitchFamily="34" charset="0"/>
              </a:rPr>
              <a:t>Steamfitter/ Pipefitter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65674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38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latin typeface="Myriad Pro"/>
                <a:ea typeface="ＭＳ Ｐゴシック" pitchFamily="-80" charset="-128"/>
                <a:cs typeface="+mj-cs"/>
              </a:rPr>
              <a:t>	CAREERS Indigenous Career Pathways</a:t>
            </a:r>
          </a:p>
        </p:txBody>
      </p:sp>
      <p:pic>
        <p:nvPicPr>
          <p:cNvPr id="23555" name="Picture 6" descr="09NexGen-b06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325" y="957506"/>
            <a:ext cx="3651250" cy="489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131344" y="5854300"/>
            <a:ext cx="3643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Storm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Trade - </a:t>
            </a:r>
            <a:r>
              <a:rPr lang="en-US" altLang="en-US" sz="1800" b="1" dirty="0">
                <a:latin typeface="Myriad Pro" pitchFamily="34" charset="0"/>
              </a:rPr>
              <a:t>Carpenter</a:t>
            </a:r>
          </a:p>
        </p:txBody>
      </p:sp>
    </p:spTree>
    <p:extLst>
      <p:ext uri="{BB962C8B-B14F-4D97-AF65-F5344CB8AC3E}">
        <p14:creationId xmlns:p14="http://schemas.microsoft.com/office/powerpoint/2010/main" val="1858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7528"/>
            <a:ext cx="4086225" cy="66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5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813" y="981075"/>
            <a:ext cx="7937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114550" y="5661025"/>
            <a:ext cx="61928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b="1" dirty="0">
                <a:latin typeface="Myriad Pro" pitchFamily="34" charset="0"/>
              </a:rPr>
              <a:t>Discover YOUR passion….and get started today!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4265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12750" y="1588"/>
            <a:ext cx="9036050" cy="763587"/>
          </a:xfrm>
        </p:spPr>
        <p:txBody>
          <a:bodyPr/>
          <a:lstStyle/>
          <a:p>
            <a:r>
              <a:rPr lang="en-US" altLang="en-US" sz="3600">
                <a:solidFill>
                  <a:schemeClr val="bg1"/>
                </a:solidFill>
                <a:latin typeface="Myriad Pro" pitchFamily="34" charset="0"/>
                <a:cs typeface="Myriad Pro" pitchFamily="34" charset="0"/>
              </a:rPr>
              <a:t>Valuable Resources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1" y="831850"/>
            <a:ext cx="3187306" cy="2387404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3" name="TextBox 2"/>
          <p:cNvSpPr txBox="1"/>
          <p:nvPr/>
        </p:nvSpPr>
        <p:spPr>
          <a:xfrm>
            <a:off x="1260033" y="685800"/>
            <a:ext cx="4319587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</a:rPr>
              <a:t>CAREERS: The Next Generation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  <a:hlinkClick r:id="rId3"/>
              </a:rPr>
              <a:t>www.nextgen.org</a:t>
            </a:r>
            <a:endParaRPr lang="en-CA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  <a:hlinkClick r:id="rId4"/>
              </a:rPr>
              <a:t>http://www.tradesalberta.ca/</a:t>
            </a: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</a:rPr>
              <a:t>Trades Secrets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  <a:hlinkClick r:id="rId5"/>
              </a:rPr>
              <a:t>http://tradesecrets.alberta.ca/</a:t>
            </a:r>
            <a:endParaRPr lang="en-CA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</a:rPr>
              <a:t>Alis (Alberta Learning Information Services)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  <a:hlinkClick r:id="rId6"/>
              </a:rPr>
              <a:t>http://alis.alberta.ca/index.html</a:t>
            </a:r>
            <a:endParaRPr lang="en-CA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</a:rPr>
              <a:t>Search videos on YouTube…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</a:rPr>
              <a:t>“A Day in the life of….(your trade)…”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AutoShape 2" descr="Logo"/>
          <p:cNvSpPr>
            <a:spLocks noChangeAspect="1" noChangeArrowheads="1"/>
          </p:cNvSpPr>
          <p:nvPr/>
        </p:nvSpPr>
        <p:spPr bwMode="auto">
          <a:xfrm>
            <a:off x="676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AutoShape 4" descr="Logo"/>
          <p:cNvSpPr>
            <a:spLocks noChangeAspect="1" noChangeArrowheads="1"/>
          </p:cNvSpPr>
          <p:nvPr/>
        </p:nvSpPr>
        <p:spPr bwMode="auto">
          <a:xfrm>
            <a:off x="828675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AutoShape 6" descr="Logo"/>
          <p:cNvSpPr>
            <a:spLocks noChangeAspect="1" noChangeArrowheads="1"/>
          </p:cNvSpPr>
          <p:nvPr/>
        </p:nvSpPr>
        <p:spPr bwMode="auto">
          <a:xfrm>
            <a:off x="981075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0" y="3270250"/>
            <a:ext cx="3064428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39653"/>
      </p:ext>
    </p:extLst>
  </p:cSld>
  <p:clrMapOvr>
    <a:masterClrMapping/>
  </p:clrMapOvr>
  <p:transition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6900" y="3074988"/>
            <a:ext cx="1946275" cy="12954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Myriad Pro"/>
              </a:rPr>
              <a:t>On the Job  CERTIFIED TRAINING </a:t>
            </a:r>
          </a:p>
        </p:txBody>
      </p:sp>
      <p:pic>
        <p:nvPicPr>
          <p:cNvPr id="6148" name="Picture 3" descr="Z:\Stakeholder Relations\Communications\Photos\2012\Northern Stars (Venture) Magazine - Pictures\Venture Magazine Pictures\D3S_32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644" y="1143001"/>
            <a:ext cx="5107931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6902450" y="2205038"/>
            <a:ext cx="2089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latin typeface="Myriad Pro" pitchFamily="34" charset="0"/>
              </a:rPr>
              <a:t>Trade: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b="1" dirty="0">
                <a:latin typeface="Myriad Pro" pitchFamily="34" charset="0"/>
              </a:rPr>
              <a:t>Powerline Tech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0598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ulianR-0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972330"/>
            <a:ext cx="3077355" cy="46240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 descr="StephanieV-0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140" y="972329"/>
            <a:ext cx="2999001" cy="450611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1776413" y="5676900"/>
            <a:ext cx="4314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Julian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Trade – </a:t>
            </a:r>
            <a:r>
              <a:rPr lang="en-US" altLang="en-US" sz="1800" b="1" dirty="0">
                <a:latin typeface="Myriad Pro" pitchFamily="34" charset="0"/>
              </a:rPr>
              <a:t>Instrument Tech</a:t>
            </a: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5838825" y="5654675"/>
            <a:ext cx="3457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Stephanie: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Trade - </a:t>
            </a:r>
            <a:r>
              <a:rPr lang="en-US" altLang="en-US" sz="1800" b="1" dirty="0">
                <a:latin typeface="Myriad Pro" pitchFamily="34" charset="0"/>
              </a:rPr>
              <a:t>Electrician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56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Photo's\RAP\RAP 2007\Edmonton\Jared Phillip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1600200"/>
            <a:ext cx="3857653" cy="3086122"/>
          </a:xfrm>
          <a:effectLst>
            <a:softEdge rad="112500"/>
          </a:effectLst>
        </p:spPr>
      </p:pic>
      <p:pic>
        <p:nvPicPr>
          <p:cNvPr id="3077" name="Picture 5" descr="E:\Photo's\RAP\RAP 2007\Syncrude\Abigail 1 l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566" y="1800246"/>
            <a:ext cx="4329114" cy="288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436687" y="4759325"/>
            <a:ext cx="3857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Jared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Refrigeration and A/C Mechanic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5305425" y="474186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Abigail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Instrument Tech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337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311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yler Ogilvie Welder-00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1026676"/>
            <a:ext cx="3068501" cy="4612124"/>
          </a:xfrm>
          <a:effectLst>
            <a:softEdge rad="127000"/>
          </a:effectLst>
        </p:spPr>
      </p:pic>
      <p:pic>
        <p:nvPicPr>
          <p:cNvPr id="7" name="Picture 6" descr="NolanV-06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078928"/>
            <a:ext cx="3090882" cy="44575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981200" y="5830888"/>
            <a:ext cx="3300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Tyler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Trade - </a:t>
            </a:r>
            <a:r>
              <a:rPr lang="en-US" altLang="en-US" sz="1800" b="1" dirty="0">
                <a:latin typeface="Myriad Pro" pitchFamily="34" charset="0"/>
              </a:rPr>
              <a:t>Welder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5710238" y="5830888"/>
            <a:ext cx="335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Nolan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Trade – </a:t>
            </a:r>
            <a:r>
              <a:rPr lang="en-US" altLang="en-US" sz="1800" b="1" dirty="0">
                <a:latin typeface="Myriad Pro" pitchFamily="34" charset="0"/>
              </a:rPr>
              <a:t>Powerline Tech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1177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TP_RHK5048 com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818453" cy="45354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862262" y="5754688"/>
            <a:ext cx="382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Diva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Auto Body Tech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2039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Z:\Stakeholder Relations\Communications\Photos\2012\Northern Stars (Venture) Magazine - Pictures\Venture Magazine Pictures\D3S_3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7800" y="930028"/>
            <a:ext cx="3184883" cy="4784972"/>
          </a:xfrm>
          <a:noFill/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819275" y="5954713"/>
            <a:ext cx="3519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itchFamily="34" charset="0"/>
              </a:rPr>
              <a:t>Trade: </a:t>
            </a:r>
            <a:r>
              <a:rPr lang="en-US" altLang="en-US" sz="1800" b="1" dirty="0">
                <a:latin typeface="Myriad Pro" pitchFamily="34" charset="0"/>
              </a:rPr>
              <a:t>Powerline Tech</a:t>
            </a:r>
          </a:p>
        </p:txBody>
      </p:sp>
      <p:pic>
        <p:nvPicPr>
          <p:cNvPr id="11269" name="Picture 3" descr="Z:\Stakeholder Relations\Communications\Photos\2012\Northern Stars (Venture) Magazine - Pictures\Venture Magazine Pictures\GH8_16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914951"/>
            <a:ext cx="3203575" cy="480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5770563" y="5953125"/>
            <a:ext cx="3455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</a:t>
            </a:r>
            <a:r>
              <a:rPr lang="en-US" altLang="en-US" sz="1800" b="1">
                <a:latin typeface="Myriad Pro" pitchFamily="34" charset="0"/>
              </a:rPr>
              <a:t>: Instrument Tech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6489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Z:\Stakeholder Relations\Communications\Photos\2012\Northern Stars (Venture) Magazine - Pictures\Venture Magazine Pictures\VR9A4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962114"/>
            <a:ext cx="6830833" cy="4554450"/>
          </a:xfrm>
          <a:noFill/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371600" y="5657671"/>
            <a:ext cx="77724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Myriad Pro" pitchFamily="34" charset="0"/>
              </a:rPr>
              <a:t>Millwright Apprentice and Journeyperson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Myriad Pro" pitchFamily="34" charset="0"/>
              </a:rPr>
              <a:t>…Mentorship, training and guidance.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52787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12498</TotalTime>
  <Words>293</Words>
  <Application>Microsoft Office PowerPoint</Application>
  <PresentationFormat>On-screen Show (4:3)</PresentationFormat>
  <Paragraphs>81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Myriad Pro</vt:lpstr>
      <vt:lpstr>Custom Design</vt:lpstr>
      <vt:lpstr>1_Custom Design</vt:lpstr>
      <vt:lpstr>Registered Apprenticeship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Registered Apprenticeship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Valuable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Celeste Sampaga</dc:creator>
  <cp:lastModifiedBy>Lori Theune SCS</cp:lastModifiedBy>
  <cp:revision>251</cp:revision>
  <cp:lastPrinted>2016-11-21T23:32:01Z</cp:lastPrinted>
  <dcterms:created xsi:type="dcterms:W3CDTF">2016-08-24T19:27:52Z</dcterms:created>
  <dcterms:modified xsi:type="dcterms:W3CDTF">2019-12-03T18:15:25Z</dcterms:modified>
</cp:coreProperties>
</file>